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87" r:id="rId3"/>
    <p:sldId id="257" r:id="rId4"/>
    <p:sldId id="268" r:id="rId5"/>
    <p:sldId id="266" r:id="rId6"/>
    <p:sldId id="265" r:id="rId7"/>
    <p:sldId id="263" r:id="rId8"/>
    <p:sldId id="264" r:id="rId9"/>
    <p:sldId id="284" r:id="rId10"/>
    <p:sldId id="283" r:id="rId11"/>
    <p:sldId id="282" r:id="rId12"/>
    <p:sldId id="261" r:id="rId13"/>
    <p:sldId id="271" r:id="rId14"/>
    <p:sldId id="279" r:id="rId15"/>
    <p:sldId id="285" r:id="rId16"/>
    <p:sldId id="275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0" d="100"/>
          <a:sy n="70" d="100"/>
        </p:scale>
        <p:origin x="-1386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07.10.2024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07.10.2024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07.10.2024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07.10.2024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07.10.2024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07.10.2024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07.10.2024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07.10.2024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07.10.2024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07.10.2024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07.10.2024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alphaModFix amt="59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07.10.2024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071934" y="714356"/>
            <a:ext cx="4500594" cy="5072098"/>
          </a:xfrm>
        </p:spPr>
        <p:txBody>
          <a:bodyPr>
            <a:normAutofit/>
          </a:bodyPr>
          <a:lstStyle/>
          <a:p>
            <a:pPr>
              <a:lnSpc>
                <a:spcPct val="115000"/>
              </a:lnSpc>
              <a:tabLst>
                <a:tab pos="449580" algn="l"/>
                <a:tab pos="899160" algn="l"/>
                <a:tab pos="1348740" algn="l"/>
                <a:tab pos="1798320" algn="l"/>
                <a:tab pos="2247900" algn="l"/>
                <a:tab pos="2697480" algn="l"/>
                <a:tab pos="3147060" algn="l"/>
                <a:tab pos="3596640" algn="l"/>
                <a:tab pos="4046220" algn="l"/>
                <a:tab pos="4495800" algn="l"/>
                <a:tab pos="4945380" algn="l"/>
                <a:tab pos="5394960" algn="l"/>
                <a:tab pos="5844540" algn="l"/>
              </a:tabLst>
            </a:pPr>
            <a:r>
              <a:rPr lang="ru-RU" sz="3200" b="1" dirty="0" err="1" smtClean="0">
                <a:latin typeface="Times New Roman"/>
                <a:ea typeface="Calibri"/>
              </a:rPr>
              <a:t>Портфолио</a:t>
            </a:r>
            <a:r>
              <a:rPr lang="ru-RU" sz="2400" b="1" dirty="0" smtClean="0">
                <a:latin typeface="Times New Roman"/>
                <a:ea typeface="Calibri"/>
              </a:rPr>
              <a:t> </a:t>
            </a:r>
            <a:br>
              <a:rPr lang="ru-RU" sz="2400" b="1" dirty="0" smtClean="0">
                <a:latin typeface="Times New Roman"/>
                <a:ea typeface="Calibri"/>
              </a:rPr>
            </a:br>
            <a:r>
              <a:rPr lang="ru-RU" sz="2400" b="1" dirty="0" smtClean="0">
                <a:latin typeface="Times New Roman"/>
                <a:ea typeface="Calibri"/>
              </a:rPr>
              <a:t>учителя </a:t>
            </a:r>
            <a:r>
              <a:rPr lang="ru-RU" sz="2400" b="1" dirty="0">
                <a:latin typeface="Times New Roman"/>
                <a:ea typeface="Calibri"/>
              </a:rPr>
              <a:t>физической культуры </a:t>
            </a:r>
            <a:r>
              <a:rPr lang="ru-RU" sz="2400" b="1" dirty="0" smtClean="0">
                <a:latin typeface="Times New Roman"/>
                <a:ea typeface="Calibri"/>
              </a:rPr>
              <a:t/>
            </a:r>
            <a:br>
              <a:rPr lang="ru-RU" sz="2400" b="1" dirty="0" smtClean="0">
                <a:latin typeface="Times New Roman"/>
                <a:ea typeface="Calibri"/>
              </a:rPr>
            </a:br>
            <a:r>
              <a:rPr lang="ru-RU" sz="2400" b="1" dirty="0" smtClean="0">
                <a:latin typeface="Times New Roman"/>
                <a:ea typeface="Calibri"/>
              </a:rPr>
              <a:t>МОБУ "</a:t>
            </a:r>
            <a:r>
              <a:rPr lang="ru-RU" sz="2400" b="1" dirty="0" err="1" smtClean="0">
                <a:latin typeface="Times New Roman"/>
                <a:ea typeface="Calibri"/>
              </a:rPr>
              <a:t>Кемлянская</a:t>
            </a:r>
            <a:r>
              <a:rPr lang="ru-RU" sz="2400" b="1" dirty="0" smtClean="0">
                <a:latin typeface="Times New Roman"/>
                <a:ea typeface="Calibri"/>
              </a:rPr>
              <a:t> СОШ"</a:t>
            </a:r>
            <a:r>
              <a:rPr lang="ru-RU" sz="2400" dirty="0">
                <a:latin typeface="Times New Roman"/>
                <a:ea typeface="Calibri"/>
              </a:rPr>
              <a:t/>
            </a:r>
            <a:br>
              <a:rPr lang="ru-RU" sz="2400" dirty="0">
                <a:latin typeface="Times New Roman"/>
                <a:ea typeface="Calibri"/>
              </a:rPr>
            </a:br>
            <a:r>
              <a:rPr lang="ru-RU" sz="2400" b="1" dirty="0" err="1">
                <a:latin typeface="Times New Roman"/>
                <a:ea typeface="Calibri"/>
              </a:rPr>
              <a:t>Ичалковского</a:t>
            </a:r>
            <a:r>
              <a:rPr lang="ru-RU" sz="2400" b="1" dirty="0">
                <a:latin typeface="Times New Roman"/>
                <a:ea typeface="Calibri"/>
              </a:rPr>
              <a:t> муниципального района Республики </a:t>
            </a:r>
            <a:r>
              <a:rPr lang="ru-RU" sz="2400" b="1" dirty="0" smtClean="0">
                <a:latin typeface="Times New Roman"/>
                <a:ea typeface="Calibri"/>
              </a:rPr>
              <a:t>Мордовия</a:t>
            </a:r>
            <a:br>
              <a:rPr lang="ru-RU" sz="2400" b="1" dirty="0" smtClean="0">
                <a:latin typeface="Times New Roman"/>
                <a:ea typeface="Calibri"/>
              </a:rPr>
            </a:br>
            <a:r>
              <a:rPr lang="ru-RU" sz="2400" dirty="0">
                <a:latin typeface="Times New Roman"/>
                <a:ea typeface="Calibri"/>
              </a:rPr>
              <a:t/>
            </a:r>
            <a:br>
              <a:rPr lang="ru-RU" sz="2400" dirty="0">
                <a:latin typeface="Times New Roman"/>
                <a:ea typeface="Calibri"/>
              </a:rPr>
            </a:br>
            <a:r>
              <a:rPr lang="ru-RU" sz="2400" b="1" dirty="0" smtClean="0">
                <a:latin typeface="Times New Roman"/>
                <a:ea typeface="Calibri"/>
              </a:rPr>
              <a:t>Казакова Сергея Александровича</a:t>
            </a:r>
            <a:endParaRPr lang="ru-RU" dirty="0"/>
          </a:p>
        </p:txBody>
      </p:sp>
      <p:pic>
        <p:nvPicPr>
          <p:cNvPr id="5" name="Рисунок 4" descr="5e63271b75f185e06af6911d6b907d0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57224" y="1285860"/>
            <a:ext cx="3321867" cy="44291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16159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500042"/>
            <a:ext cx="4096744" cy="57864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5722" y="526520"/>
            <a:ext cx="4071120" cy="57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7</a:t>
            </a:r>
            <a:r>
              <a:rPr lang="ru-RU" dirty="0" smtClean="0"/>
              <a:t>. Наличие публикаций</a:t>
            </a:r>
            <a:endParaRPr lang="ru-RU" dirty="0"/>
          </a:p>
        </p:txBody>
      </p:sp>
      <p:pic>
        <p:nvPicPr>
          <p:cNvPr id="4" name="Содержимое 3" descr="WhatsApp Image 2024-09-22 at 21.15.30.jpe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786050" y="1214422"/>
            <a:ext cx="3643338" cy="5132773"/>
          </a:xfrm>
          <a:prstGeom prst="rect">
            <a:avLst/>
          </a:prstGeom>
          <a:ln w="317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01735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214290"/>
            <a:ext cx="8252350" cy="1357322"/>
          </a:xfrm>
        </p:spPr>
        <p:txBody>
          <a:bodyPr>
            <a:noAutofit/>
          </a:bodyPr>
          <a:lstStyle/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9. Выступления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заседаниях методических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советов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научно-практических конференциях, педагогических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чтениях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семинарах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секциях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форумах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радиопередачах (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очно) и т.д.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57422" y="1410153"/>
            <a:ext cx="4357718" cy="4893948"/>
          </a:xfrm>
          <a:prstGeom prst="rect">
            <a:avLst/>
          </a:prstGeom>
          <a:ln w="317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68469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428604"/>
            <a:ext cx="7924800" cy="642942"/>
          </a:xfrm>
        </p:spPr>
        <p:txBody>
          <a:bodyPr>
            <a:noAutofit/>
          </a:bodyPr>
          <a:lstStyle/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10. Проведение открытых уроков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мастер-классов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мероприятий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(очно)</a:t>
            </a: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93141" y="1071546"/>
            <a:ext cx="4357718" cy="5274060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103895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428604"/>
            <a:ext cx="8318728" cy="1214446"/>
          </a:xfrm>
        </p:spPr>
        <p:txBody>
          <a:bodyPr>
            <a:no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13. Общественно-педагогическая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активность</a:t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педагога: участие в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работе педагогических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сообществ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комиссий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жюри конкурсов</a:t>
            </a:r>
          </a:p>
        </p:txBody>
      </p:sp>
      <p:pic>
        <p:nvPicPr>
          <p:cNvPr id="4" name="Содержимое 3" descr="Документы_page-000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b="33383"/>
          <a:stretch>
            <a:fillRect/>
          </a:stretch>
        </p:blipFill>
        <p:spPr>
          <a:xfrm>
            <a:off x="2108118" y="1643050"/>
            <a:ext cx="4927764" cy="4643470"/>
          </a:xfrm>
          <a:ln w="31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190964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 smtClean="0"/>
              <a:t>14. Участие педагога в профессиональных конкурсах.</a:t>
            </a:r>
            <a:endParaRPr lang="ru-RU" sz="2400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1500175"/>
            <a:ext cx="3106698" cy="4357718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77141" y="1500174"/>
            <a:ext cx="3017144" cy="4320000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71802" y="1500174"/>
            <a:ext cx="3105816" cy="4320000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9200" y="332656"/>
            <a:ext cx="7924800" cy="1143000"/>
          </a:xfrm>
        </p:spPr>
        <p:txBody>
          <a:bodyPr>
            <a:normAutofit/>
          </a:bodyPr>
          <a:lstStyle/>
          <a:p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15. Награды 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поощрения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48" y="1214422"/>
            <a:ext cx="3643338" cy="5123825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6146" y="1214422"/>
            <a:ext cx="3674824" cy="5143536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881727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73536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>
                <a:latin typeface="Times New Roman" pitchFamily="18" charset="0"/>
                <a:cs typeface="Times New Roman" pitchFamily="18" charset="0"/>
              </a:rPr>
              <a:t>Общие сведения о учителе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2844" y="1412776"/>
            <a:ext cx="8533612" cy="4302240"/>
          </a:xfrm>
        </p:spPr>
        <p:txBody>
          <a:bodyPr>
            <a:normAutofit/>
          </a:bodyPr>
          <a:lstStyle/>
          <a:p>
            <a:r>
              <a:rPr lang="ru-RU" sz="16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Дата рождения: </a:t>
            </a:r>
            <a:r>
              <a:rPr lang="ru-RU" sz="16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14.09.1996 </a:t>
            </a:r>
            <a:r>
              <a:rPr lang="ru-RU" sz="16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г</a:t>
            </a:r>
            <a:r>
              <a:rPr lang="ru-RU" sz="16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ru-RU" sz="1000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Среднее профессиональное </a:t>
            </a:r>
            <a:r>
              <a:rPr lang="ru-RU" sz="16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образование: учитель </a:t>
            </a:r>
            <a:r>
              <a:rPr lang="ru-RU" sz="16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физической культуры,  ГБПОУ РМ «</a:t>
            </a:r>
            <a:r>
              <a:rPr lang="ru-RU" sz="1600" dirty="0" err="1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Ичалковский</a:t>
            </a:r>
            <a:r>
              <a:rPr lang="ru-RU" sz="16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педагогический колледж»,  </a:t>
            </a:r>
            <a:r>
              <a:rPr lang="ru-RU" sz="16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№  диплома </a:t>
            </a:r>
            <a:r>
              <a:rPr lang="ru-RU" sz="16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111318 0412022,  </a:t>
            </a:r>
          </a:p>
          <a:p>
            <a:r>
              <a:rPr lang="ru-RU" sz="16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дата </a:t>
            </a:r>
            <a:r>
              <a:rPr lang="ru-RU" sz="16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выдачи  </a:t>
            </a:r>
            <a:r>
              <a:rPr lang="ru-RU" sz="16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28.06. 2018 </a:t>
            </a:r>
            <a:r>
              <a:rPr lang="ru-RU" sz="16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г</a:t>
            </a:r>
            <a:r>
              <a:rPr lang="ru-RU" sz="16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ru-RU" sz="16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Высшее образование: Диплом Магистра, ФГБОУ ВО «Национальный исследовательский Мордовский государственный университет им. Н.П. Огарёва», </a:t>
            </a:r>
          </a:p>
          <a:p>
            <a:r>
              <a:rPr lang="ru-RU" sz="16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№  диплома  101318 1096838, дата выдачи 07.07. 2020г.</a:t>
            </a:r>
          </a:p>
          <a:p>
            <a:r>
              <a:rPr lang="ru-RU" sz="16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Общий трудовой стаж: 4 года</a:t>
            </a:r>
          </a:p>
          <a:p>
            <a:r>
              <a:rPr lang="ru-RU" sz="16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Стаж </a:t>
            </a:r>
            <a:r>
              <a:rPr lang="ru-RU" sz="16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педагогической </a:t>
            </a:r>
            <a:r>
              <a:rPr lang="ru-RU" sz="16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работы -2 года</a:t>
            </a:r>
          </a:p>
          <a:p>
            <a:r>
              <a:rPr lang="ru-RU" sz="16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(по специальности): </a:t>
            </a:r>
            <a:r>
              <a:rPr lang="ru-RU" sz="16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 года </a:t>
            </a:r>
            <a:endParaRPr lang="ru-RU" sz="1600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9311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Документы_page-000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962072" y="1571625"/>
            <a:ext cx="3219856" cy="4554538"/>
          </a:xfrm>
          <a:ln w="3175">
            <a:solidFill>
              <a:schemeClr val="tx1"/>
            </a:solidFill>
          </a:ln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500034" y="428604"/>
            <a:ext cx="8229600" cy="1143008"/>
          </a:xfrm>
        </p:spPr>
        <p:txBody>
          <a:bodyPr>
            <a:no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1. Стабильные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положительные результаты (положительная динамика) освоения обучающимися образовательных программ по итогам мониторингов, проводимых организацией</a:t>
            </a:r>
          </a:p>
        </p:txBody>
      </p:sp>
    </p:spTree>
    <p:extLst>
      <p:ext uri="{BB962C8B-B14F-4D97-AF65-F5344CB8AC3E}">
        <p14:creationId xmlns:p14="http://schemas.microsoft.com/office/powerpoint/2010/main" val="2779385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Документы_page-000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14678" y="1643050"/>
            <a:ext cx="3143272" cy="4398601"/>
          </a:xfrm>
          <a:prstGeom prst="rect">
            <a:avLst/>
          </a:prstGeom>
          <a:ln w="317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571480"/>
            <a:ext cx="8001056" cy="1143000"/>
          </a:xfrm>
        </p:spPr>
        <p:txBody>
          <a:bodyPr>
            <a:noAutofit/>
          </a:bodyPr>
          <a:lstStyle/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5. 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Результаты участия обучающихся во Всероссийской предметной олимпиаде</a:t>
            </a:r>
          </a:p>
        </p:txBody>
      </p:sp>
      <p:pic>
        <p:nvPicPr>
          <p:cNvPr id="4" name="Содержимое 3" descr="Документы_page-0001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 l="4791" t="1705" r="11340" b="1098"/>
          <a:stretch>
            <a:fillRect/>
          </a:stretch>
        </p:blipFill>
        <p:spPr>
          <a:xfrm>
            <a:off x="714348" y="1643050"/>
            <a:ext cx="2696841" cy="4392000"/>
          </a:xfrm>
          <a:ln w="3175">
            <a:solidFill>
              <a:schemeClr val="tx1"/>
            </a:solidFill>
          </a:ln>
        </p:spPr>
      </p:pic>
      <p:pic>
        <p:nvPicPr>
          <p:cNvPr id="5" name="Рисунок 4" descr="Документы_page-0002.jpg"/>
          <p:cNvPicPr>
            <a:picLocks noChangeAspect="1"/>
          </p:cNvPicPr>
          <p:nvPr/>
        </p:nvPicPr>
        <p:blipFill>
          <a:blip r:embed="rId4" cstate="print"/>
          <a:srcRect l="9034" t="1613" r="5139" b="4838"/>
          <a:stretch>
            <a:fillRect/>
          </a:stretch>
        </p:blipFill>
        <p:spPr>
          <a:xfrm>
            <a:off x="6072198" y="1643050"/>
            <a:ext cx="2877517" cy="4392000"/>
          </a:xfrm>
          <a:prstGeom prst="rect">
            <a:avLst/>
          </a:prstGeom>
          <a:ln w="31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261616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500042"/>
            <a:ext cx="7924800" cy="1143000"/>
          </a:xfrm>
        </p:spPr>
        <p:txBody>
          <a:bodyPr>
            <a:noAutofit/>
          </a:bodyPr>
          <a:lstStyle/>
          <a:p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6. 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Позитивные результаты внеурочной деятельности обучающихся по учебным предметам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:  олимпиады; конкурсы;  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конференции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;  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выставки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турниры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;  соревнования.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idx="1"/>
          </p:nvPr>
        </p:nvSpPr>
        <p:spPr>
          <a:xfrm>
            <a:off x="1214414" y="2143116"/>
            <a:ext cx="7186634" cy="3214710"/>
          </a:xfrm>
        </p:spPr>
        <p:txBody>
          <a:bodyPr>
            <a:normAutofit/>
          </a:bodyPr>
          <a:lstStyle/>
          <a:p>
            <a:pPr lvl="0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Муниципальные мероприятия – 5</a:t>
            </a:r>
          </a:p>
          <a:p>
            <a:pPr lvl="0">
              <a:buNone/>
            </a:pPr>
            <a:endParaRPr lang="ru-RU" sz="1200" dirty="0" smtClean="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Республиканские мероприятия - 3</a:t>
            </a:r>
          </a:p>
          <a:p>
            <a:pPr lvl="0">
              <a:buNone/>
            </a:pPr>
            <a:endParaRPr lang="ru-RU" sz="1100" dirty="0" smtClean="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Российские мероприятия – 2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1367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8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500042"/>
            <a:ext cx="4071966" cy="57915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0562" y="500042"/>
            <a:ext cx="4095739" cy="57976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915776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500042"/>
            <a:ext cx="4143404" cy="57608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500042"/>
            <a:ext cx="4140000" cy="5807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706391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500042"/>
            <a:ext cx="4178227" cy="5857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491082"/>
            <a:ext cx="4033275" cy="5795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702628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500042"/>
            <a:ext cx="4143404" cy="58519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4876" y="500042"/>
            <a:ext cx="4183234" cy="5857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355</TotalTime>
  <Words>212</Words>
  <Application>Microsoft Office PowerPoint</Application>
  <PresentationFormat>Экран (4:3)</PresentationFormat>
  <Paragraphs>25</Paragraphs>
  <Slides>16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Тема Office</vt:lpstr>
      <vt:lpstr>Портфолио  учителя физической культуры  МОБУ "Кемлянская СОШ" Ичалковского муниципального района Республики Мордовия  Казакова Сергея Александровича</vt:lpstr>
      <vt:lpstr>Общие сведения о учителе</vt:lpstr>
      <vt:lpstr>1. Стабильные положительные результаты (положительная динамика) освоения обучающимися образовательных программ по итогам мониторингов, проводимых организацией</vt:lpstr>
      <vt:lpstr>5. Результаты участия обучающихся во Всероссийской предметной олимпиаде</vt:lpstr>
      <vt:lpstr>6. Позитивные результаты внеурочной деятельности обучающихся по учебным предметам:  олимпиады; конкурсы;  конференции;  выставки; турниры;  соревнования.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7. Наличие публикаций</vt:lpstr>
      <vt:lpstr>9. Выступления на заседаниях методических советов, научно-практических конференциях, педагогических чтениях, семинарах, секциях, форумах, радиопередачах (очно) и т.д.</vt:lpstr>
      <vt:lpstr>10. Проведение открытых уроков, мастер-классов, мероприятий (очно)</vt:lpstr>
      <vt:lpstr>13. Общественно-педагогическая активность педагога: участие в работе педагогических сообществ, комиссий, жюри конкурсов</vt:lpstr>
      <vt:lpstr>14. Участие педагога в профессиональных конкурсах.</vt:lpstr>
      <vt:lpstr>15. Награды и поощрения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Виктор</dc:creator>
  <cp:lastModifiedBy>User</cp:lastModifiedBy>
  <cp:revision>48</cp:revision>
  <dcterms:created xsi:type="dcterms:W3CDTF">2022-11-20T16:30:30Z</dcterms:created>
  <dcterms:modified xsi:type="dcterms:W3CDTF">2024-10-07T18:31:15Z</dcterms:modified>
</cp:coreProperties>
</file>